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32" r:id="rId39"/>
    <p:sldId id="333" r:id="rId40"/>
    <p:sldId id="334" r:id="rId41"/>
    <p:sldId id="336" r:id="rId42"/>
    <p:sldId id="335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30" r:id="rId55"/>
    <p:sldId id="331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09" r:id="rId72"/>
  </p:sldIdLst>
  <p:sldSz cx="12192000" cy="6858000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onsolas" panose="020B0609020204030204" pitchFamily="49" charset="0"/>
      <p:regular r:id="rId79"/>
      <p:bold r:id="rId80"/>
      <p:italic r:id="rId81"/>
      <p:boldItalic r:id="rId82"/>
    </p:embeddedFont>
    <p:embeddedFont>
      <p:font typeface="Rokkitt" pitchFamily="2" charset="77"/>
      <p:regular r:id="rId83"/>
      <p:bold r:id="rId84"/>
    </p:embeddedFont>
    <p:embeddedFont>
      <p:font typeface="Rubik" pitchFamily="2" charset="-79"/>
      <p:regular r:id="rId85"/>
      <p:bold r:id="rId86"/>
      <p:italic r:id="rId87"/>
      <p:boldItalic r:id="rId8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FEE015-0481-4144-B80F-4EFB5286FD20}">
          <p14:sldIdLst>
            <p14:sldId id="256"/>
          </p14:sldIdLst>
        </p14:section>
        <p14:section name="Identificadores" id="{7BA534E6-3B14-4D78-8C0E-310657F4E86B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Variables" id="{5F0C5C9E-D229-42F4-B875-D2A9BE1BB477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Operators" id="{CFDC54B0-3D42-45A5-A686-DE314460E273}">
          <p14:sldIdLst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332"/>
            <p14:sldId id="333"/>
            <p14:sldId id="334"/>
            <p14:sldId id="336"/>
            <p14:sldId id="335"/>
          </p14:sldIdLst>
        </p14:section>
        <p14:section name="Scanner" id="{F0EA9A0E-3E72-4405-B9B9-77C6C41B07DE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30"/>
            <p14:sldId id="331"/>
          </p14:sldIdLst>
        </p14:section>
        <p14:section name="Incrementales y Decrementales" id="{5D8CEA4A-DBFF-472B-8C9D-39041944836C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1E61"/>
    <a:srgbClr val="EF3078"/>
    <a:srgbClr val="385723"/>
    <a:srgbClr val="1C7CBB"/>
    <a:srgbClr val="EE9524"/>
    <a:srgbClr val="03A1A4"/>
    <a:srgbClr val="1282A2"/>
    <a:srgbClr val="14151A"/>
    <a:srgbClr val="9C7CA5"/>
    <a:srgbClr val="F55D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06" autoAdjust="0"/>
    <p:restoredTop sz="94953" autoAdjust="0"/>
  </p:normalViewPr>
  <p:slideViewPr>
    <p:cSldViewPr showGuides="1">
      <p:cViewPr varScale="1">
        <p:scale>
          <a:sx n="104" d="100"/>
          <a:sy n="104" d="100"/>
        </p:scale>
        <p:origin x="600" y="192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Informática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BC04F-7C69-42F9-B407-E3CE0396F1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1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Java_keywords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 err="1">
                <a:solidFill>
                  <a:srgbClr val="212738"/>
                </a:solidFill>
              </a:rPr>
              <a:t>Topic</a:t>
            </a:r>
            <a:r>
              <a:rPr lang="es-MX" dirty="0">
                <a:solidFill>
                  <a:srgbClr val="212738"/>
                </a:solidFill>
              </a:rPr>
              <a:t> 5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EF3078"/>
                </a:solidFill>
              </a:rPr>
              <a:t>Java </a:t>
            </a:r>
            <a:r>
              <a:rPr lang="es-MX" sz="4000" b="1" dirty="0" err="1">
                <a:solidFill>
                  <a:srgbClr val="EF3078"/>
                </a:solidFill>
              </a:rPr>
              <a:t>Operators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F6579-8359-427E-B33F-100581B89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97880E-F4FB-8D79-0AB2-2217BDE47287}"/>
              </a:ext>
            </a:extLst>
          </p:cNvPr>
          <p:cNvSpPr/>
          <p:nvPr/>
        </p:nvSpPr>
        <p:spPr>
          <a:xfrm>
            <a:off x="838200" y="4191000"/>
            <a:ext cx="952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Invalid! Whitespaces cannot be part of an identifier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63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2FBDD5-3920-4102-8A06-DCF22661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252498-F25D-ECC3-226A-AEB235D4F30D}"/>
              </a:ext>
            </a:extLst>
          </p:cNvPr>
          <p:cNvSpPr/>
          <p:nvPr/>
        </p:nvSpPr>
        <p:spPr>
          <a:xfrm>
            <a:off x="838200" y="4191000"/>
            <a:ext cx="10363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Invalid! A number by itself is not a valid identifier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745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64C962-9948-43AA-B8F2-9558C380E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6A8C4D-7AD4-B93F-BE67-382F0534E259}"/>
              </a:ext>
            </a:extLst>
          </p:cNvPr>
          <p:cNvSpPr/>
          <p:nvPr/>
        </p:nvSpPr>
        <p:spPr>
          <a:xfrm>
            <a:off x="838200" y="4191000"/>
            <a:ext cx="952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Valid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9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A338D-D461-40D0-9463-113C44AB5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50242"/>
          <a:stretch/>
        </p:blipFill>
        <p:spPr>
          <a:xfrm>
            <a:off x="0" y="64094"/>
            <a:ext cx="13692104" cy="41269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0C2F59-80E7-4E48-ABFE-F358324F3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91000"/>
            <a:ext cx="885853" cy="864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535CC-452E-4AF9-A661-31FBFDB911EF}"/>
              </a:ext>
            </a:extLst>
          </p:cNvPr>
          <p:cNvSpPr txBox="1"/>
          <p:nvPr/>
        </p:nvSpPr>
        <p:spPr>
          <a:xfrm>
            <a:off x="1447800" y="4419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/>
              <a:t>Invalid</a:t>
            </a:r>
            <a:r>
              <a:rPr lang="es-MX" sz="2400" dirty="0"/>
              <a:t>! A </a:t>
            </a:r>
            <a:r>
              <a:rPr lang="es-MX" sz="2400" dirty="0" err="1"/>
              <a:t>special</a:t>
            </a:r>
            <a:r>
              <a:rPr lang="es-MX" sz="2400" dirty="0"/>
              <a:t> </a:t>
            </a:r>
            <a:r>
              <a:rPr lang="es-MX" sz="2400" dirty="0" err="1"/>
              <a:t>character</a:t>
            </a:r>
            <a:r>
              <a:rPr lang="es-MX" sz="2400" dirty="0"/>
              <a:t> </a:t>
            </a:r>
            <a:r>
              <a:rPr lang="es-MX" sz="2400" dirty="0" err="1"/>
              <a:t>by</a:t>
            </a:r>
            <a:r>
              <a:rPr lang="es-MX" sz="2400" dirty="0"/>
              <a:t> </a:t>
            </a:r>
            <a:r>
              <a:rPr lang="es-MX" sz="2400" dirty="0" err="1"/>
              <a:t>itself</a:t>
            </a:r>
            <a:r>
              <a:rPr lang="es-MX" sz="2400" dirty="0"/>
              <a:t> </a:t>
            </a:r>
            <a:r>
              <a:rPr lang="es-MX" sz="2400" dirty="0" err="1"/>
              <a:t>is</a:t>
            </a:r>
            <a:r>
              <a:rPr lang="es-MX" sz="2400" dirty="0"/>
              <a:t> </a:t>
            </a:r>
            <a:r>
              <a:rPr lang="es-MX" sz="2400" dirty="0" err="1"/>
              <a:t>not</a:t>
            </a:r>
            <a:r>
              <a:rPr lang="es-MX" sz="2400" dirty="0"/>
              <a:t> a </a:t>
            </a:r>
            <a:r>
              <a:rPr lang="es-MX" sz="2400" dirty="0" err="1"/>
              <a:t>valid</a:t>
            </a:r>
            <a:r>
              <a:rPr lang="es-MX" sz="2400" dirty="0"/>
              <a:t> </a:t>
            </a:r>
            <a:r>
              <a:rPr lang="es-MX" sz="2400" dirty="0" err="1"/>
              <a:t>identifier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3526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E8EDE2-335E-4EF6-9EBD-EF0A494E3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119692-27E3-CF2B-4D85-38375AD617B2}"/>
              </a:ext>
            </a:extLst>
          </p:cNvPr>
          <p:cNvSpPr/>
          <p:nvPr/>
        </p:nvSpPr>
        <p:spPr>
          <a:xfrm>
            <a:off x="914400" y="4191000"/>
            <a:ext cx="10668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Invalid! Identifiers cannot start with a number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787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CDD429-7799-41F3-AC18-2C1A2598FA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317107-6C14-B177-23FD-58BDAE7F59A3}"/>
              </a:ext>
            </a:extLst>
          </p:cNvPr>
          <p:cNvSpPr/>
          <p:nvPr/>
        </p:nvSpPr>
        <p:spPr>
          <a:xfrm>
            <a:off x="495300" y="4724400"/>
            <a:ext cx="112014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MX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50D59F-24C1-984F-60FD-01B4C3859A74}"/>
              </a:ext>
            </a:extLst>
          </p:cNvPr>
          <p:cNvSpPr/>
          <p:nvPr/>
        </p:nvSpPr>
        <p:spPr>
          <a:xfrm>
            <a:off x="838200" y="4191000"/>
            <a:ext cx="112014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Invalid! Char is a reserved word in the Java programming language. Therefore, it cannot be used to name a variable.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82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A91C0A-FC5C-427F-BD6D-1EE1FBBE5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A099F5-7AF5-A97D-7743-217AFD09AB05}"/>
              </a:ext>
            </a:extLst>
          </p:cNvPr>
          <p:cNvSpPr/>
          <p:nvPr/>
        </p:nvSpPr>
        <p:spPr>
          <a:xfrm>
            <a:off x="381000" y="4724400"/>
            <a:ext cx="112014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MX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BEB0C3-D1E4-2D5A-F57E-E1BF51687208}"/>
              </a:ext>
            </a:extLst>
          </p:cNvPr>
          <p:cNvSpPr/>
          <p:nvPr/>
        </p:nvSpPr>
        <p:spPr>
          <a:xfrm>
            <a:off x="838200" y="4191000"/>
            <a:ext cx="11201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Valid! Identifiers can be as long as you want them to be.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061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E2BF-B678-4AD2-BE85-8A73EC94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Variables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0E47C-81C5-4219-90EA-1BA72B117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1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7656-835A-4CE1-A2EC-2224E0A1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4A83C-0329-489C-8456-566245BD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201399" cy="5197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 variable is the union of a data type and an identifier, and it allows us to store information. In Java, variables store information in RAM.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80515-1532-4DCC-A444-84DEF29A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499" y="3733800"/>
            <a:ext cx="6127752" cy="30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30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88F6-DB00-4EC7-84E1-5208A2A8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349FA-01E9-4AF5-AAE0-63E740E88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A variable </a:t>
            </a:r>
            <a:r>
              <a:rPr lang="es-MX" dirty="0" err="1"/>
              <a:t>goes</a:t>
            </a:r>
            <a:r>
              <a:rPr lang="es-MX" dirty="0"/>
              <a:t> </a:t>
            </a:r>
            <a:r>
              <a:rPr lang="es-MX" dirty="0" err="1"/>
              <a:t>through</a:t>
            </a:r>
            <a:r>
              <a:rPr lang="es-MX" dirty="0"/>
              <a:t> </a:t>
            </a:r>
            <a:r>
              <a:rPr lang="es-MX" dirty="0" err="1"/>
              <a:t>two</a:t>
            </a:r>
            <a:r>
              <a:rPr lang="es-MX" dirty="0"/>
              <a:t> </a:t>
            </a:r>
            <a:r>
              <a:rPr lang="es-MX" dirty="0" err="1"/>
              <a:t>phases</a:t>
            </a:r>
            <a:r>
              <a:rPr lang="es-MX" dirty="0"/>
              <a:t>:</a:t>
            </a:r>
          </a:p>
          <a:p>
            <a:pPr marL="514350" indent="-514350">
              <a:buAutoNum type="arabicPeriod"/>
            </a:pPr>
            <a:r>
              <a:rPr lang="es-MX" b="1" dirty="0" err="1"/>
              <a:t>Declaration</a:t>
            </a:r>
            <a:r>
              <a:rPr lang="es-MX" dirty="0"/>
              <a:t>: </a:t>
            </a:r>
            <a:r>
              <a:rPr lang="es-MX" dirty="0" err="1"/>
              <a:t>We</a:t>
            </a:r>
            <a:r>
              <a:rPr lang="es-MX" dirty="0"/>
              <a:t> </a:t>
            </a:r>
            <a:r>
              <a:rPr lang="es-MX" dirty="0" err="1"/>
              <a:t>specify</a:t>
            </a:r>
            <a:r>
              <a:rPr lang="es-MX" dirty="0"/>
              <a:t> a data </a:t>
            </a:r>
            <a:r>
              <a:rPr lang="es-MX" dirty="0" err="1"/>
              <a:t>type</a:t>
            </a:r>
            <a:r>
              <a:rPr lang="es-MX" dirty="0"/>
              <a:t> (</a:t>
            </a:r>
            <a:r>
              <a:rPr lang="es-MX" dirty="0" err="1"/>
              <a:t>int</a:t>
            </a:r>
            <a:r>
              <a:rPr lang="es-MX" dirty="0"/>
              <a:t>, </a:t>
            </a:r>
            <a:r>
              <a:rPr lang="es-MX" dirty="0" err="1"/>
              <a:t>char</a:t>
            </a:r>
            <a:r>
              <a:rPr lang="es-MX" dirty="0"/>
              <a:t>, </a:t>
            </a:r>
            <a:r>
              <a:rPr lang="es-MX" dirty="0" err="1"/>
              <a:t>String</a:t>
            </a:r>
            <a:r>
              <a:rPr lang="es-MX" dirty="0"/>
              <a:t>).</a:t>
            </a:r>
          </a:p>
          <a:p>
            <a:pPr marL="514350" indent="-514350">
              <a:buAutoNum type="arabicPeriod"/>
            </a:pPr>
            <a:r>
              <a:rPr lang="es-MX" b="1" dirty="0" err="1"/>
              <a:t>Assignment</a:t>
            </a:r>
            <a:r>
              <a:rPr lang="es-MX" dirty="0"/>
              <a:t>: </a:t>
            </a:r>
            <a:r>
              <a:rPr lang="es-MX" dirty="0" err="1"/>
              <a:t>We</a:t>
            </a:r>
            <a:r>
              <a:rPr lang="es-MX" dirty="0"/>
              <a:t> use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assign</a:t>
            </a:r>
            <a:r>
              <a:rPr lang="es-MX" dirty="0"/>
              <a:t> symbol (=)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assign</a:t>
            </a:r>
            <a:r>
              <a:rPr lang="es-MX" dirty="0"/>
              <a:t> a </a:t>
            </a:r>
            <a:r>
              <a:rPr lang="es-MX" dirty="0" err="1"/>
              <a:t>value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variable </a:t>
            </a:r>
            <a:r>
              <a:rPr lang="en-US" u="sng" dirty="0"/>
              <a:t>always </a:t>
            </a:r>
            <a:r>
              <a:rPr lang="en-US" dirty="0"/>
              <a:t>has to be declared before it can be used.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4134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F9DB-0509-4BCC-99D7-42EA70F9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err="1"/>
              <a:t>Identifiers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EB45E-E2A9-4F4C-91F1-E274BD2C4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5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6F0AAB-9B07-41B5-B5DC-B74936754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70"/>
            <a:ext cx="12192000" cy="67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2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051A-65F3-432B-821F-EC879A3A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Primitive Data </a:t>
            </a:r>
            <a:r>
              <a:rPr lang="es-MX" dirty="0" err="1"/>
              <a:t>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3D8D1-60F3-4802-887A-B51C45C4E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6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Primitive data </a:t>
            </a:r>
            <a:r>
              <a:rPr lang="es-MX" dirty="0" err="1"/>
              <a:t>types</a:t>
            </a:r>
            <a:r>
              <a:rPr lang="es-MX" dirty="0"/>
              <a:t> are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most</a:t>
            </a:r>
            <a:r>
              <a:rPr lang="es-MX" dirty="0"/>
              <a:t> </a:t>
            </a:r>
            <a:r>
              <a:rPr lang="es-MX" dirty="0" err="1"/>
              <a:t>basic</a:t>
            </a:r>
            <a:r>
              <a:rPr lang="es-MX" dirty="0"/>
              <a:t> data </a:t>
            </a:r>
            <a:r>
              <a:rPr lang="es-MX" dirty="0" err="1"/>
              <a:t>types</a:t>
            </a:r>
            <a:r>
              <a:rPr lang="es-MX" dirty="0"/>
              <a:t> in Java. </a:t>
            </a:r>
            <a:r>
              <a:rPr lang="es-MX" dirty="0" err="1"/>
              <a:t>By</a:t>
            </a:r>
            <a:r>
              <a:rPr lang="es-MX" dirty="0"/>
              <a:t> </a:t>
            </a:r>
            <a:r>
              <a:rPr lang="es-MX" dirty="0" err="1"/>
              <a:t>combining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data </a:t>
            </a:r>
            <a:r>
              <a:rPr lang="es-MX" dirty="0" err="1"/>
              <a:t>types</a:t>
            </a:r>
            <a:r>
              <a:rPr lang="es-MX" dirty="0"/>
              <a:t>, </a:t>
            </a:r>
            <a:r>
              <a:rPr lang="es-MX" dirty="0" err="1"/>
              <a:t>we</a:t>
            </a:r>
            <a:r>
              <a:rPr lang="es-MX" dirty="0"/>
              <a:t> can </a:t>
            </a:r>
            <a:r>
              <a:rPr lang="es-MX" dirty="0" err="1"/>
              <a:t>represent</a:t>
            </a:r>
            <a:r>
              <a:rPr lang="es-MX" dirty="0"/>
              <a:t> </a:t>
            </a:r>
            <a:r>
              <a:rPr lang="es-MX" dirty="0" err="1"/>
              <a:t>any</a:t>
            </a:r>
            <a:r>
              <a:rPr lang="es-MX" dirty="0"/>
              <a:t> </a:t>
            </a:r>
            <a:r>
              <a:rPr lang="es-MX" dirty="0" err="1"/>
              <a:t>strucutre</a:t>
            </a:r>
            <a:r>
              <a:rPr lang="es-MX" dirty="0"/>
              <a:t>, </a:t>
            </a:r>
            <a:r>
              <a:rPr lang="es-MX" dirty="0" err="1"/>
              <a:t>game</a:t>
            </a:r>
            <a:r>
              <a:rPr lang="es-MX" dirty="0"/>
              <a:t>, video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object</a:t>
            </a:r>
            <a:r>
              <a:rPr lang="es-MX" dirty="0"/>
              <a:t> </a:t>
            </a:r>
            <a:r>
              <a:rPr lang="es-MX" dirty="0" err="1"/>
              <a:t>we</a:t>
            </a:r>
            <a:r>
              <a:rPr lang="es-MX" dirty="0"/>
              <a:t> can </a:t>
            </a:r>
            <a:r>
              <a:rPr lang="es-MX" dirty="0" err="1"/>
              <a:t>think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A9ED8-30B6-47CA-8018-9A12CF636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915239"/>
            <a:ext cx="3447074" cy="3248765"/>
          </a:xfrm>
          <a:prstGeom prst="rect">
            <a:avLst/>
          </a:prstGeom>
        </p:spPr>
      </p:pic>
      <p:pic>
        <p:nvPicPr>
          <p:cNvPr id="6" name="Picture 5" descr="A hand holding a stack of colorful blocks&#10;&#10;Description automatically generated">
            <a:extLst>
              <a:ext uri="{FF2B5EF4-FFF2-40B4-BE49-F238E27FC236}">
                <a16:creationId xmlns:a16="http://schemas.microsoft.com/office/drawing/2014/main" id="{4C9A9BCC-4342-6BF9-824B-6C9AB096B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24200"/>
            <a:ext cx="5109118" cy="33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54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7C4EA4-34D4-4253-960B-A219F5E72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93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678B4-27D7-4E52-B134-E325C0953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450196-72A2-F4BE-E26B-99F9C7054E73}"/>
              </a:ext>
            </a:extLst>
          </p:cNvPr>
          <p:cNvSpPr/>
          <p:nvPr/>
        </p:nvSpPr>
        <p:spPr>
          <a:xfrm>
            <a:off x="1143000" y="3886200"/>
            <a:ext cx="11201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Variable </a:t>
            </a:r>
            <a:r>
              <a:rPr lang="en-US" sz="2400" dirty="0" err="1">
                <a:solidFill>
                  <a:schemeClr val="tx1"/>
                </a:solidFill>
              </a:rPr>
              <a:t>money_in_bank</a:t>
            </a:r>
            <a:r>
              <a:rPr lang="en-US" sz="2400" dirty="0">
                <a:solidFill>
                  <a:schemeClr val="tx1"/>
                </a:solidFill>
              </a:rPr>
              <a:t> is declared as a double</a:t>
            </a:r>
          </a:p>
        </p:txBody>
      </p:sp>
    </p:spTree>
    <p:extLst>
      <p:ext uri="{BB962C8B-B14F-4D97-AF65-F5344CB8AC3E}">
        <p14:creationId xmlns:p14="http://schemas.microsoft.com/office/powerpoint/2010/main" val="263996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308E0-6907-4FB0-91B0-9AF8C3A36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906FFA-F815-7D96-909B-0B60E5311484}"/>
              </a:ext>
            </a:extLst>
          </p:cNvPr>
          <p:cNvSpPr/>
          <p:nvPr/>
        </p:nvSpPr>
        <p:spPr>
          <a:xfrm>
            <a:off x="1143000" y="3886200"/>
            <a:ext cx="11201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A value of 100.50 is assigned to a double variable</a:t>
            </a:r>
          </a:p>
        </p:txBody>
      </p:sp>
    </p:spTree>
    <p:extLst>
      <p:ext uri="{BB962C8B-B14F-4D97-AF65-F5344CB8AC3E}">
        <p14:creationId xmlns:p14="http://schemas.microsoft.com/office/powerpoint/2010/main" val="359760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B1437F-AF2A-4D8F-9F1D-EE7335D49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E064C4-CE4C-C09E-A5B0-341AA996E96A}"/>
              </a:ext>
            </a:extLst>
          </p:cNvPr>
          <p:cNvSpPr/>
          <p:nvPr/>
        </p:nvSpPr>
        <p:spPr>
          <a:xfrm>
            <a:off x="1143000" y="3886200"/>
            <a:ext cx="11201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Variable </a:t>
            </a:r>
            <a:r>
              <a:rPr lang="en-US" sz="2400" dirty="0" err="1">
                <a:solidFill>
                  <a:schemeClr val="tx1"/>
                </a:solidFill>
              </a:rPr>
              <a:t>myName</a:t>
            </a:r>
            <a:r>
              <a:rPr lang="en-US" sz="2400" dirty="0">
                <a:solidFill>
                  <a:schemeClr val="tx1"/>
                </a:solidFill>
              </a:rPr>
              <a:t> is declared</a:t>
            </a:r>
          </a:p>
        </p:txBody>
      </p:sp>
    </p:spTree>
    <p:extLst>
      <p:ext uri="{BB962C8B-B14F-4D97-AF65-F5344CB8AC3E}">
        <p14:creationId xmlns:p14="http://schemas.microsoft.com/office/powerpoint/2010/main" val="201487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A6B7B1-5A77-487B-A53E-C470172FB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546CB7-485E-AD80-0F39-B0C5496B6C22}"/>
              </a:ext>
            </a:extLst>
          </p:cNvPr>
          <p:cNvSpPr/>
          <p:nvPr/>
        </p:nvSpPr>
        <p:spPr>
          <a:xfrm>
            <a:off x="1143000" y="3886200"/>
            <a:ext cx="11201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The text “Arthur” is stored on variable </a:t>
            </a:r>
            <a:r>
              <a:rPr lang="en-US" sz="2400" dirty="0" err="1">
                <a:solidFill>
                  <a:schemeClr val="tx1"/>
                </a:solidFill>
              </a:rPr>
              <a:t>myName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18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A6F535-B882-41E4-9557-946463B9C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0C7947-F714-322C-C0D7-24E2B2D98761}"/>
              </a:ext>
            </a:extLst>
          </p:cNvPr>
          <p:cNvSpPr/>
          <p:nvPr/>
        </p:nvSpPr>
        <p:spPr>
          <a:xfrm>
            <a:off x="1143000" y="3886200"/>
            <a:ext cx="107442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After the second assignment, the value in </a:t>
            </a:r>
            <a:r>
              <a:rPr lang="en-US" sz="2400" dirty="0" err="1">
                <a:solidFill>
                  <a:schemeClr val="tx1"/>
                </a:solidFill>
              </a:rPr>
              <a:t>myName</a:t>
            </a:r>
            <a:r>
              <a:rPr lang="en-US" sz="2400" dirty="0">
                <a:solidFill>
                  <a:schemeClr val="tx1"/>
                </a:solidFill>
              </a:rPr>
              <a:t> will be overwritten by “Arthur Fleck”</a:t>
            </a:r>
          </a:p>
        </p:txBody>
      </p:sp>
    </p:spTree>
    <p:extLst>
      <p:ext uri="{BB962C8B-B14F-4D97-AF65-F5344CB8AC3E}">
        <p14:creationId xmlns:p14="http://schemas.microsoft.com/office/powerpoint/2010/main" val="428446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9EDB7A-1971-4EC9-829A-A6B986C9F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CA68CE-3D15-D6B4-B322-631641AE31C3}"/>
              </a:ext>
            </a:extLst>
          </p:cNvPr>
          <p:cNvSpPr/>
          <p:nvPr/>
        </p:nvSpPr>
        <p:spPr>
          <a:xfrm>
            <a:off x="914400" y="3886200"/>
            <a:ext cx="112014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Declaring and assigning a variable is also possible a single instruction.</a:t>
            </a:r>
          </a:p>
        </p:txBody>
      </p:sp>
    </p:spTree>
    <p:extLst>
      <p:ext uri="{BB962C8B-B14F-4D97-AF65-F5344CB8AC3E}">
        <p14:creationId xmlns:p14="http://schemas.microsoft.com/office/powerpoint/2010/main" val="390419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2EDFA-238B-4CAE-9634-F5B62A57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err="1"/>
              <a:t>Operators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0C545-5D9E-425C-9B56-D3EF2D133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6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7FE2-5A19-497A-92CA-2DA32F25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Identifiers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EE5EF-1618-42DE-B5BA-03FD3A3BC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/>
              <a:t>identifier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a </a:t>
            </a:r>
            <a:r>
              <a:rPr lang="es-MX" dirty="0" err="1"/>
              <a:t>name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used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refer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a variable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method</a:t>
            </a:r>
            <a:r>
              <a:rPr lang="es-MX" dirty="0"/>
              <a:t>. </a:t>
            </a:r>
            <a:r>
              <a:rPr lang="es-MX" dirty="0" err="1"/>
              <a:t>This</a:t>
            </a:r>
            <a:r>
              <a:rPr lang="es-MX" dirty="0"/>
              <a:t> can </a:t>
            </a:r>
            <a:r>
              <a:rPr lang="es-MX" dirty="0" err="1"/>
              <a:t>contain</a:t>
            </a:r>
            <a:r>
              <a:rPr lang="es-MX" dirty="0"/>
              <a:t>:</a:t>
            </a:r>
          </a:p>
          <a:p>
            <a:pPr>
              <a:buFontTx/>
              <a:buChar char="-"/>
            </a:pPr>
            <a:r>
              <a:rPr lang="es-MX" dirty="0" err="1"/>
              <a:t>Letters</a:t>
            </a:r>
            <a:r>
              <a:rPr lang="es-MX" dirty="0"/>
              <a:t> (</a:t>
            </a:r>
            <a:r>
              <a:rPr lang="es-MX" dirty="0" err="1"/>
              <a:t>including</a:t>
            </a:r>
            <a:r>
              <a:rPr lang="es-MX" dirty="0"/>
              <a:t> </a:t>
            </a:r>
            <a:r>
              <a:rPr lang="es-MX" dirty="0" err="1"/>
              <a:t>some</a:t>
            </a:r>
            <a:r>
              <a:rPr lang="es-MX" dirty="0"/>
              <a:t> </a:t>
            </a:r>
            <a:r>
              <a:rPr lang="es-MX" dirty="0" err="1"/>
              <a:t>special</a:t>
            </a:r>
            <a:r>
              <a:rPr lang="es-MX" dirty="0"/>
              <a:t> </a:t>
            </a:r>
            <a:r>
              <a:rPr lang="es-MX" dirty="0" err="1"/>
              <a:t>characters</a:t>
            </a:r>
            <a:r>
              <a:rPr lang="es-MX" dirty="0"/>
              <a:t>)</a:t>
            </a:r>
          </a:p>
          <a:p>
            <a:pPr>
              <a:buFontTx/>
              <a:buChar char="-"/>
            </a:pPr>
            <a:r>
              <a:rPr lang="es-MX" dirty="0" err="1"/>
              <a:t>Numbers</a:t>
            </a:r>
            <a:r>
              <a:rPr lang="es-MX" dirty="0"/>
              <a:t> (0123456789)</a:t>
            </a:r>
          </a:p>
          <a:p>
            <a:pPr>
              <a:buFontTx/>
              <a:buChar char="-"/>
            </a:pPr>
            <a:r>
              <a:rPr lang="es-MX" dirty="0" err="1"/>
              <a:t>Underscore</a:t>
            </a:r>
            <a:r>
              <a:rPr lang="es-MX" dirty="0"/>
              <a:t> ( _ )</a:t>
            </a:r>
          </a:p>
          <a:p>
            <a:pPr>
              <a:buFontTx/>
              <a:buChar char="-"/>
            </a:pPr>
            <a:endParaRPr lang="es-MX" dirty="0"/>
          </a:p>
          <a:p>
            <a:pPr marL="0" indent="0">
              <a:buNone/>
            </a:pPr>
            <a:r>
              <a:rPr lang="es-MX" dirty="0" err="1"/>
              <a:t>They</a:t>
            </a:r>
            <a:r>
              <a:rPr lang="es-MX" dirty="0"/>
              <a:t> </a:t>
            </a:r>
            <a:r>
              <a:rPr lang="es-MX" b="1" dirty="0" err="1"/>
              <a:t>cannot</a:t>
            </a:r>
            <a:r>
              <a:rPr lang="es-MX" dirty="0"/>
              <a:t>:</a:t>
            </a:r>
          </a:p>
          <a:p>
            <a:pPr>
              <a:buFontTx/>
              <a:buChar char="-"/>
            </a:pPr>
            <a:r>
              <a:rPr lang="es-MX" dirty="0" err="1"/>
              <a:t>Start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a </a:t>
            </a:r>
            <a:r>
              <a:rPr lang="es-MX" dirty="0" err="1"/>
              <a:t>number</a:t>
            </a:r>
            <a:endParaRPr lang="es-MX" dirty="0"/>
          </a:p>
          <a:p>
            <a:pPr>
              <a:buFontTx/>
              <a:buChar char="-"/>
            </a:pPr>
            <a:r>
              <a:rPr lang="es-MX" dirty="0" err="1"/>
              <a:t>Contain</a:t>
            </a:r>
            <a:r>
              <a:rPr lang="es-MX" dirty="0"/>
              <a:t> </a:t>
            </a:r>
            <a:r>
              <a:rPr lang="es-MX" dirty="0" err="1"/>
              <a:t>dots</a:t>
            </a:r>
            <a:r>
              <a:rPr lang="es-MX" dirty="0"/>
              <a:t> (.), </a:t>
            </a:r>
            <a:r>
              <a:rPr lang="es-MX" dirty="0" err="1"/>
              <a:t>stars</a:t>
            </a:r>
            <a:r>
              <a:rPr lang="es-MX" dirty="0"/>
              <a:t> (*),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special</a:t>
            </a:r>
            <a:r>
              <a:rPr lang="es-MX" dirty="0"/>
              <a:t> </a:t>
            </a:r>
            <a:r>
              <a:rPr lang="es-MX" dirty="0" err="1"/>
              <a:t>characters</a:t>
            </a:r>
            <a:r>
              <a:rPr lang="es-MX" dirty="0"/>
              <a:t> </a:t>
            </a:r>
            <a:r>
              <a:rPr lang="es-MX" dirty="0" err="1"/>
              <a:t>like</a:t>
            </a:r>
            <a:r>
              <a:rPr lang="es-MX" dirty="0"/>
              <a:t> (@!&amp;%)</a:t>
            </a:r>
          </a:p>
          <a:p>
            <a:pPr>
              <a:buFontTx/>
              <a:buChar char="-"/>
            </a:pPr>
            <a:r>
              <a:rPr lang="es-MX" dirty="0"/>
              <a:t>Be part of the keyword / reserved words </a:t>
            </a:r>
            <a:r>
              <a:rPr lang="es-MX" dirty="0">
                <a:hlinkClick r:id="rId2"/>
              </a:rPr>
              <a:t>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19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68B6-BE4D-46B3-89B7-C90E82D3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Arithmetic</a:t>
            </a:r>
            <a:r>
              <a:rPr lang="es-MX" dirty="0"/>
              <a:t> </a:t>
            </a:r>
            <a:r>
              <a:rPr lang="es-MX" dirty="0" err="1"/>
              <a:t>Operators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84EBB-693D-453B-A823-B29EEBB6C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 err="1"/>
              <a:t>We</a:t>
            </a:r>
            <a:r>
              <a:rPr lang="es-MX" dirty="0"/>
              <a:t> can </a:t>
            </a:r>
            <a:r>
              <a:rPr lang="es-MX" dirty="0" err="1"/>
              <a:t>form</a:t>
            </a:r>
            <a:r>
              <a:rPr lang="es-MX" dirty="0"/>
              <a:t> </a:t>
            </a:r>
            <a:r>
              <a:rPr lang="es-MX" dirty="0" err="1"/>
              <a:t>arithmetic</a:t>
            </a:r>
            <a:r>
              <a:rPr lang="es-MX" dirty="0"/>
              <a:t> </a:t>
            </a:r>
            <a:r>
              <a:rPr lang="es-MX" dirty="0" err="1"/>
              <a:t>operations</a:t>
            </a:r>
            <a:r>
              <a:rPr lang="es-MX" dirty="0"/>
              <a:t> </a:t>
            </a:r>
            <a:r>
              <a:rPr lang="es-MX" dirty="0" err="1"/>
              <a:t>using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following</a:t>
            </a:r>
            <a:r>
              <a:rPr lang="es-MX" dirty="0"/>
              <a:t> symbols</a:t>
            </a:r>
          </a:p>
          <a:p>
            <a:r>
              <a:rPr lang="es-MX" dirty="0" err="1"/>
              <a:t>Addition</a:t>
            </a:r>
            <a:r>
              <a:rPr lang="es-MX" dirty="0"/>
              <a:t>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+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 err="1"/>
              <a:t>Subtraction</a:t>
            </a:r>
            <a:r>
              <a:rPr lang="es-MX" dirty="0"/>
              <a:t>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-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 err="1"/>
              <a:t>Multiplication</a:t>
            </a:r>
            <a:r>
              <a:rPr lang="es-MX" dirty="0"/>
              <a:t>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*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 err="1"/>
              <a:t>Division</a:t>
            </a:r>
            <a:r>
              <a:rPr lang="es-MX" dirty="0"/>
              <a:t>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/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/>
              <a:t>Module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remainder</a:t>
            </a:r>
            <a:r>
              <a:rPr lang="es-MX" dirty="0"/>
              <a:t>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%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591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249AFB-D31C-4E64-9294-CCBF954EF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" b="52222"/>
          <a:stretch/>
        </p:blipFill>
        <p:spPr>
          <a:xfrm>
            <a:off x="762000" y="0"/>
            <a:ext cx="10949021" cy="327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1EC223-CB44-481C-9684-D43D45FDE6C5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</p:spTree>
    <p:extLst>
      <p:ext uri="{BB962C8B-B14F-4D97-AF65-F5344CB8AC3E}">
        <p14:creationId xmlns:p14="http://schemas.microsoft.com/office/powerpoint/2010/main" val="1123929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379883-ABE8-44E6-8BF6-FAB20CA9F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" b="47778"/>
          <a:stretch/>
        </p:blipFill>
        <p:spPr>
          <a:xfrm>
            <a:off x="685800" y="0"/>
            <a:ext cx="11025221" cy="358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22375-0C1A-471F-87EF-AC7E4C0254C0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30E384-9946-4FE9-853E-F4E785FC9E78}"/>
              </a:ext>
            </a:extLst>
          </p:cNvPr>
          <p:cNvSpPr txBox="1"/>
          <p:nvPr/>
        </p:nvSpPr>
        <p:spPr>
          <a:xfrm>
            <a:off x="634205" y="5867400"/>
            <a:ext cx="323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 err="1"/>
              <a:t>Initial</a:t>
            </a:r>
            <a:r>
              <a:rPr lang="es-MX" sz="2800" dirty="0"/>
              <a:t> </a:t>
            </a:r>
            <a:r>
              <a:rPr lang="es-MX" sz="2800" dirty="0" err="1"/>
              <a:t>declarations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8358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D85917-9DB8-459D-B1F2-EC3C23187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" b="52197"/>
          <a:stretch/>
        </p:blipFill>
        <p:spPr>
          <a:xfrm>
            <a:off x="646774" y="0"/>
            <a:ext cx="11064247" cy="3278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0687AF-D48B-4F36-9BA2-3E17F8A67F8A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F1A5C-E95B-4ADC-A2BD-791896E0B8DE}"/>
              </a:ext>
            </a:extLst>
          </p:cNvPr>
          <p:cNvSpPr txBox="1"/>
          <p:nvPr/>
        </p:nvSpPr>
        <p:spPr>
          <a:xfrm>
            <a:off x="634205" y="5867400"/>
            <a:ext cx="10608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 err="1"/>
              <a:t>We</a:t>
            </a:r>
            <a:r>
              <a:rPr lang="es-MX" sz="2800" dirty="0"/>
              <a:t> </a:t>
            </a:r>
            <a:r>
              <a:rPr lang="es-MX" sz="2800" dirty="0" err="1"/>
              <a:t>multiply</a:t>
            </a:r>
            <a:r>
              <a:rPr lang="es-MX" sz="2800" dirty="0"/>
              <a:t> </a:t>
            </a:r>
            <a:r>
              <a:rPr lang="es-MX" sz="2800" b="1" dirty="0" err="1">
                <a:latin typeface="Consolas" panose="020B0609020204030204" pitchFamily="49" charset="0"/>
              </a:rPr>
              <a:t>hoursWorked</a:t>
            </a:r>
            <a:r>
              <a:rPr lang="es-MX" sz="2800" b="1" dirty="0"/>
              <a:t> </a:t>
            </a:r>
            <a:r>
              <a:rPr lang="es-MX" sz="2800" dirty="0"/>
              <a:t>and </a:t>
            </a:r>
            <a:r>
              <a:rPr lang="es-MX" sz="2800" b="1" dirty="0" err="1">
                <a:latin typeface="Consolas" panose="020B0609020204030204" pitchFamily="49" charset="0"/>
              </a:rPr>
              <a:t>payRate</a:t>
            </a:r>
            <a:r>
              <a:rPr lang="es-MX" sz="2800" dirty="0"/>
              <a:t>, </a:t>
            </a:r>
            <a:r>
              <a:rPr lang="es-MX" sz="2800" dirty="0" err="1"/>
              <a:t>assign</a:t>
            </a:r>
            <a:r>
              <a:rPr lang="es-MX" sz="2800" dirty="0"/>
              <a:t> </a:t>
            </a:r>
            <a:r>
              <a:rPr lang="es-MX" sz="2800" dirty="0" err="1"/>
              <a:t>the</a:t>
            </a:r>
            <a:r>
              <a:rPr lang="es-MX" sz="2800" dirty="0"/>
              <a:t> </a:t>
            </a:r>
            <a:r>
              <a:rPr lang="es-MX" sz="2800" dirty="0" err="1"/>
              <a:t>result</a:t>
            </a:r>
            <a:r>
              <a:rPr lang="es-MX" sz="2800" dirty="0"/>
              <a:t> </a:t>
            </a:r>
            <a:r>
              <a:rPr lang="es-MX" sz="2800" dirty="0" err="1"/>
              <a:t>to</a:t>
            </a:r>
            <a:r>
              <a:rPr lang="es-MX" sz="2800" dirty="0"/>
              <a:t> </a:t>
            </a:r>
            <a:r>
              <a:rPr lang="es-MX" sz="2800" dirty="0" err="1"/>
              <a:t>pay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1604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1CA503-6369-42E7-82AE-BE32A0C8A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" b="45556"/>
          <a:stretch/>
        </p:blipFill>
        <p:spPr>
          <a:xfrm>
            <a:off x="685800" y="0"/>
            <a:ext cx="11025221" cy="373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094DBF-5D66-4642-B320-11AB73EA0DAB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</p:spTree>
    <p:extLst>
      <p:ext uri="{BB962C8B-B14F-4D97-AF65-F5344CB8AC3E}">
        <p14:creationId xmlns:p14="http://schemas.microsoft.com/office/powerpoint/2010/main" val="1897867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3089-C6AC-4E20-9FA7-817EF876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Division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946C0-BE70-419E-A9B8-23DFA57B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99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 err="1"/>
              <a:t>When</a:t>
            </a:r>
            <a:r>
              <a:rPr lang="es-MX" dirty="0"/>
              <a:t> </a:t>
            </a:r>
            <a:r>
              <a:rPr lang="es-MX" dirty="0" err="1"/>
              <a:t>we</a:t>
            </a:r>
            <a:r>
              <a:rPr lang="es-MX" dirty="0"/>
              <a:t> divide </a:t>
            </a:r>
            <a:r>
              <a:rPr lang="es-MX" dirty="0" err="1"/>
              <a:t>two</a:t>
            </a:r>
            <a:r>
              <a:rPr lang="es-MX" dirty="0"/>
              <a:t> </a:t>
            </a:r>
            <a:r>
              <a:rPr lang="es-MX" dirty="0" err="1"/>
              <a:t>integer</a:t>
            </a:r>
            <a:r>
              <a:rPr lang="es-MX" dirty="0"/>
              <a:t> variables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EF3078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)</a:t>
            </a:r>
            <a:r>
              <a:rPr lang="es-MX" dirty="0"/>
              <a:t>,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considered</a:t>
            </a:r>
            <a:r>
              <a:rPr lang="es-MX" dirty="0"/>
              <a:t> </a:t>
            </a:r>
            <a:r>
              <a:rPr lang="es-MX" b="1" dirty="0" err="1">
                <a:solidFill>
                  <a:srgbClr val="EF3078"/>
                </a:solidFill>
              </a:rPr>
              <a:t>integer</a:t>
            </a:r>
            <a:r>
              <a:rPr lang="es-MX" b="1" dirty="0">
                <a:solidFill>
                  <a:srgbClr val="EF3078"/>
                </a:solidFill>
              </a:rPr>
              <a:t> </a:t>
            </a:r>
            <a:r>
              <a:rPr lang="es-MX" b="1" dirty="0" err="1">
                <a:solidFill>
                  <a:srgbClr val="EF3078"/>
                </a:solidFill>
              </a:rPr>
              <a:t>division</a:t>
            </a:r>
            <a:r>
              <a:rPr lang="es-MX" dirty="0"/>
              <a:t>. </a:t>
            </a:r>
            <a:r>
              <a:rPr lang="es-MX" dirty="0" err="1"/>
              <a:t>By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end</a:t>
            </a:r>
            <a:r>
              <a:rPr lang="es-MX" dirty="0"/>
              <a:t>, </a:t>
            </a:r>
            <a:r>
              <a:rPr lang="es-MX" b="1" dirty="0" err="1">
                <a:solidFill>
                  <a:srgbClr val="EF3078"/>
                </a:solidFill>
              </a:rPr>
              <a:t>its</a:t>
            </a:r>
            <a:r>
              <a:rPr lang="es-MX" b="1" dirty="0">
                <a:solidFill>
                  <a:srgbClr val="EF3078"/>
                </a:solidFill>
              </a:rPr>
              <a:t> </a:t>
            </a:r>
            <a:r>
              <a:rPr lang="es-MX" b="1" dirty="0" err="1">
                <a:solidFill>
                  <a:srgbClr val="EF3078"/>
                </a:solidFill>
              </a:rPr>
              <a:t>result</a:t>
            </a:r>
            <a:r>
              <a:rPr lang="es-MX" b="1" dirty="0">
                <a:solidFill>
                  <a:srgbClr val="EF3078"/>
                </a:solidFill>
              </a:rPr>
              <a:t> </a:t>
            </a:r>
            <a:r>
              <a:rPr lang="es-MX" b="1" dirty="0" err="1">
                <a:solidFill>
                  <a:srgbClr val="EF3078"/>
                </a:solidFill>
              </a:rPr>
              <a:t>will</a:t>
            </a:r>
            <a:r>
              <a:rPr lang="es-MX" b="1" dirty="0">
                <a:solidFill>
                  <a:srgbClr val="EF3078"/>
                </a:solidFill>
              </a:rPr>
              <a:t> be </a:t>
            </a:r>
            <a:r>
              <a:rPr lang="es-MX" b="1" dirty="0" err="1">
                <a:solidFill>
                  <a:srgbClr val="EF3078"/>
                </a:solidFill>
              </a:rPr>
              <a:t>truncated</a:t>
            </a:r>
            <a:r>
              <a:rPr lang="es-MX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E747C-F7CF-4371-A2CA-65F65B9939B2}"/>
              </a:ext>
            </a:extLst>
          </p:cNvPr>
          <p:cNvSpPr/>
          <p:nvPr/>
        </p:nvSpPr>
        <p:spPr>
          <a:xfrm>
            <a:off x="381000" y="2610466"/>
            <a:ext cx="7391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9;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32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685EA-CF36-44F3-A171-6C333C1286AB}"/>
              </a:ext>
            </a:extLst>
          </p:cNvPr>
          <p:cNvSpPr txBox="1"/>
          <p:nvPr/>
        </p:nvSpPr>
        <p:spPr>
          <a:xfrm>
            <a:off x="7787640" y="44958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3566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2E747C-F7CF-4371-A2CA-65F65B9939B2}"/>
              </a:ext>
            </a:extLst>
          </p:cNvPr>
          <p:cNvSpPr/>
          <p:nvPr/>
        </p:nvSpPr>
        <p:spPr>
          <a:xfrm>
            <a:off x="685800" y="1824097"/>
            <a:ext cx="7391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100;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99;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32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685EA-CF36-44F3-A171-6C333C1286AB}"/>
              </a:ext>
            </a:extLst>
          </p:cNvPr>
          <p:cNvSpPr txBox="1"/>
          <p:nvPr/>
        </p:nvSpPr>
        <p:spPr>
          <a:xfrm>
            <a:off x="7467600" y="38862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1.0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E1A13B-D6EA-4192-B17E-3CDB85F80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33400"/>
            <a:ext cx="11582400" cy="990600"/>
          </a:xfrm>
        </p:spPr>
        <p:txBody>
          <a:bodyPr/>
          <a:lstStyle/>
          <a:p>
            <a:pPr marL="0" indent="0">
              <a:buNone/>
            </a:pPr>
            <a:r>
              <a:rPr lang="es-MX" dirty="0" err="1"/>
              <a:t>Even</a:t>
            </a:r>
            <a:r>
              <a:rPr lang="es-MX" dirty="0"/>
              <a:t> </a:t>
            </a:r>
            <a:r>
              <a:rPr lang="es-MX" dirty="0" err="1"/>
              <a:t>when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result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stored</a:t>
            </a:r>
            <a:r>
              <a:rPr lang="es-MX" dirty="0"/>
              <a:t> </a:t>
            </a:r>
            <a:r>
              <a:rPr lang="es-MX" dirty="0" err="1"/>
              <a:t>on</a:t>
            </a:r>
            <a:r>
              <a:rPr lang="es-MX" dirty="0"/>
              <a:t> a </a:t>
            </a:r>
            <a:r>
              <a:rPr lang="es-MX" b="1" dirty="0" err="1">
                <a:solidFill>
                  <a:srgbClr val="EF3078"/>
                </a:solidFill>
                <a:latin typeface="Consolas" panose="020B0609020204030204" pitchFamily="49" charset="0"/>
              </a:rPr>
              <a:t>double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 </a:t>
            </a:r>
            <a:r>
              <a:rPr lang="es-MX" dirty="0"/>
              <a:t>variable.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29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2E747C-F7CF-4371-A2CA-65F65B9939B2}"/>
              </a:ext>
            </a:extLst>
          </p:cNvPr>
          <p:cNvSpPr/>
          <p:nvPr/>
        </p:nvSpPr>
        <p:spPr>
          <a:xfrm>
            <a:off x="1524000" y="1244857"/>
            <a:ext cx="3962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685EA-CF36-44F3-A171-6C333C1286AB}"/>
              </a:ext>
            </a:extLst>
          </p:cNvPr>
          <p:cNvSpPr txBox="1"/>
          <p:nvPr/>
        </p:nvSpPr>
        <p:spPr>
          <a:xfrm>
            <a:off x="1600200" y="2586543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1.5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E1A13B-D6EA-4192-B17E-3CDB85F80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2400"/>
            <a:ext cx="11582400" cy="990600"/>
          </a:xfrm>
        </p:spPr>
        <p:txBody>
          <a:bodyPr/>
          <a:lstStyle/>
          <a:p>
            <a:pPr marL="0" indent="0">
              <a:buNone/>
            </a:pPr>
            <a:r>
              <a:rPr lang="es-MX" dirty="0" err="1"/>
              <a:t>This</a:t>
            </a:r>
            <a:r>
              <a:rPr lang="es-MX" dirty="0"/>
              <a:t> can be </a:t>
            </a:r>
            <a:r>
              <a:rPr lang="es-MX" dirty="0" err="1"/>
              <a:t>fixed</a:t>
            </a:r>
            <a:r>
              <a:rPr lang="es-MX" dirty="0"/>
              <a:t> </a:t>
            </a:r>
            <a:r>
              <a:rPr lang="es-MX" dirty="0" err="1"/>
              <a:t>by</a:t>
            </a:r>
            <a:r>
              <a:rPr lang="es-MX" dirty="0"/>
              <a:t> </a:t>
            </a:r>
            <a:r>
              <a:rPr lang="es-MX" dirty="0" err="1"/>
              <a:t>changing</a:t>
            </a:r>
            <a:r>
              <a:rPr lang="es-MX" dirty="0"/>
              <a:t> at </a:t>
            </a:r>
            <a:r>
              <a:rPr lang="es-MX" dirty="0" err="1"/>
              <a:t>least</a:t>
            </a:r>
            <a:r>
              <a:rPr lang="es-MX" dirty="0"/>
              <a:t> </a:t>
            </a:r>
            <a:r>
              <a:rPr lang="es-MX" dirty="0" err="1"/>
              <a:t>one</a:t>
            </a:r>
            <a:r>
              <a:rPr lang="es-MX" dirty="0"/>
              <a:t> </a:t>
            </a:r>
            <a:r>
              <a:rPr lang="es-MX" dirty="0" err="1"/>
              <a:t>operand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a </a:t>
            </a:r>
            <a:r>
              <a:rPr lang="es-MX" b="1" dirty="0" err="1">
                <a:solidFill>
                  <a:srgbClr val="EF3078"/>
                </a:solidFill>
                <a:latin typeface="Consolas" panose="020B0609020204030204" pitchFamily="49" charset="0"/>
              </a:rPr>
              <a:t>double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8045F-423F-4BFC-BEB7-B8678C4CFCAC}"/>
              </a:ext>
            </a:extLst>
          </p:cNvPr>
          <p:cNvSpPr/>
          <p:nvPr/>
        </p:nvSpPr>
        <p:spPr>
          <a:xfrm>
            <a:off x="1524000" y="4391561"/>
            <a:ext cx="41909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0EF4F-9004-4450-A523-CF2A1FBC8A25}"/>
              </a:ext>
            </a:extLst>
          </p:cNvPr>
          <p:cNvSpPr txBox="1"/>
          <p:nvPr/>
        </p:nvSpPr>
        <p:spPr>
          <a:xfrm>
            <a:off x="1600200" y="5751493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0CEFE2-2AC6-41DC-8A54-C595422B1A8C}"/>
              </a:ext>
            </a:extLst>
          </p:cNvPr>
          <p:cNvSpPr/>
          <p:nvPr/>
        </p:nvSpPr>
        <p:spPr>
          <a:xfrm>
            <a:off x="7010400" y="1263104"/>
            <a:ext cx="5029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2E44C-C25E-45D5-93E9-2E1F5C9E6E69}"/>
              </a:ext>
            </a:extLst>
          </p:cNvPr>
          <p:cNvSpPr txBox="1"/>
          <p:nvPr/>
        </p:nvSpPr>
        <p:spPr>
          <a:xfrm>
            <a:off x="7086600" y="2628736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45CF9E-7B56-4B99-91D8-49762DCC08AD}"/>
              </a:ext>
            </a:extLst>
          </p:cNvPr>
          <p:cNvSpPr/>
          <p:nvPr/>
        </p:nvSpPr>
        <p:spPr>
          <a:xfrm>
            <a:off x="7010400" y="4396630"/>
            <a:ext cx="5029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3.0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2.0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CE6E9-ABD5-4153-A64A-0CCF72621960}"/>
              </a:ext>
            </a:extLst>
          </p:cNvPr>
          <p:cNvSpPr txBox="1"/>
          <p:nvPr/>
        </p:nvSpPr>
        <p:spPr>
          <a:xfrm>
            <a:off x="7086600" y="5751493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B631CD-C380-4208-B6E8-6A0B71BC1D8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096000" y="1143000"/>
            <a:ext cx="0" cy="5410200"/>
          </a:xfrm>
          <a:prstGeom prst="line">
            <a:avLst/>
          </a:prstGeom>
          <a:ln w="571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7F4FB7-8568-412C-97E5-D0AB1E51A419}"/>
              </a:ext>
            </a:extLst>
          </p:cNvPr>
          <p:cNvCxnSpPr>
            <a:cxnSpLocks/>
          </p:cNvCxnSpPr>
          <p:nvPr/>
        </p:nvCxnSpPr>
        <p:spPr>
          <a:xfrm flipH="1">
            <a:off x="685801" y="3886200"/>
            <a:ext cx="10896599" cy="0"/>
          </a:xfrm>
          <a:prstGeom prst="line">
            <a:avLst/>
          </a:prstGeom>
          <a:ln w="571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FEE42CF1-9FCA-448F-B1AA-14E5CA3F8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1800" y="2716586"/>
            <a:ext cx="914400" cy="914400"/>
          </a:xfrm>
          <a:prstGeom prst="rect">
            <a:avLst/>
          </a:prstGeom>
        </p:spPr>
      </p:pic>
      <p:pic>
        <p:nvPicPr>
          <p:cNvPr id="32" name="Graphic 31" descr="Checkmark">
            <a:extLst>
              <a:ext uri="{FF2B5EF4-FFF2-40B4-BE49-F238E27FC236}">
                <a16:creationId xmlns:a16="http://schemas.microsoft.com/office/drawing/2014/main" id="{B66EBFFC-96D4-4A36-AC44-B9FCC0F5D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1500" y="2684296"/>
            <a:ext cx="914400" cy="914400"/>
          </a:xfrm>
          <a:prstGeom prst="rect">
            <a:avLst/>
          </a:prstGeom>
        </p:spPr>
      </p:pic>
      <p:pic>
        <p:nvPicPr>
          <p:cNvPr id="33" name="Graphic 32" descr="Checkmark">
            <a:extLst>
              <a:ext uri="{FF2B5EF4-FFF2-40B4-BE49-F238E27FC236}">
                <a16:creationId xmlns:a16="http://schemas.microsoft.com/office/drawing/2014/main" id="{649E9223-91C5-4460-9CAA-9F8850175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1500" y="5884696"/>
            <a:ext cx="914400" cy="914400"/>
          </a:xfrm>
          <a:prstGeom prst="rect">
            <a:avLst/>
          </a:prstGeom>
        </p:spPr>
      </p:pic>
      <p:pic>
        <p:nvPicPr>
          <p:cNvPr id="34" name="Graphic 33" descr="Checkmark">
            <a:extLst>
              <a:ext uri="{FF2B5EF4-FFF2-40B4-BE49-F238E27FC236}">
                <a16:creationId xmlns:a16="http://schemas.microsoft.com/office/drawing/2014/main" id="{E6E6B37F-2B3C-4520-8BE0-AA1FAE0DD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800" y="57713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9" grpId="0" animBg="1"/>
      <p:bldP spid="11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2B7EC-E9B1-C756-F434-5821CBDD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Operator Precedence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B73E0-833A-36CC-B15B-75744EA7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Operator precedence specifies the way </a:t>
            </a:r>
            <a:r>
              <a:rPr lang="en-US" b="1" dirty="0"/>
              <a:t>operands are grouped:</a:t>
            </a:r>
          </a:p>
          <a:p>
            <a:pPr marL="0" indent="0">
              <a:buNone/>
            </a:pPr>
            <a:r>
              <a:rPr lang="en-US" dirty="0"/>
              <a:t>For example, </a:t>
            </a:r>
          </a:p>
          <a:p>
            <a:pPr marL="0" indent="0">
              <a:buNone/>
            </a:pPr>
            <a:r>
              <a:rPr lang="en-US" dirty="0"/>
              <a:t>1 + 2 * 3 is treated as 1 + (2 * 3)</a:t>
            </a:r>
          </a:p>
          <a:p>
            <a:pPr marL="0" indent="0">
              <a:buNone/>
            </a:pPr>
            <a:r>
              <a:rPr lang="en-US" dirty="0"/>
              <a:t>1 * 2 + 3 is treated as (1 * 2) + 3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use parentheses to override the default operator precedence rules.</a:t>
            </a:r>
          </a:p>
        </p:txBody>
      </p:sp>
    </p:spTree>
    <p:extLst>
      <p:ext uri="{BB962C8B-B14F-4D97-AF65-F5344CB8AC3E}">
        <p14:creationId xmlns:p14="http://schemas.microsoft.com/office/powerpoint/2010/main" val="2013415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2B7EC-E9B1-C756-F434-5821CBDD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Operator Associativity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B73E0-833A-36CC-B15B-75744EA7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an expression has two operators with the same precedence, the operators and operands are </a:t>
            </a:r>
            <a:r>
              <a:rPr lang="en-US" b="1" dirty="0"/>
              <a:t>grouped according to their associativity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example:</a:t>
            </a:r>
          </a:p>
          <a:p>
            <a:pPr marL="0" indent="0">
              <a:buNone/>
            </a:pPr>
            <a:r>
              <a:rPr lang="en-US" dirty="0"/>
              <a:t>72 / 2 / 3 is treated as (72 / 2) / 3 since the division operator is left-to-right associate.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use parentheses to override the default operator associativity rules.</a:t>
            </a:r>
          </a:p>
        </p:txBody>
      </p:sp>
    </p:spTree>
    <p:extLst>
      <p:ext uri="{BB962C8B-B14F-4D97-AF65-F5344CB8AC3E}">
        <p14:creationId xmlns:p14="http://schemas.microsoft.com/office/powerpoint/2010/main" val="63319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48890B-8128-4741-9666-92195BF77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20000" b="22825"/>
          <a:stretch/>
        </p:blipFill>
        <p:spPr>
          <a:xfrm>
            <a:off x="0" y="64094"/>
            <a:ext cx="1221369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11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2B7EC-E9B1-C756-F434-5821CBDD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Order of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B73E0-833A-36CC-B15B-75744EA7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Most Java operators are left-to-right associative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As a result, the expression</a:t>
            </a:r>
          </a:p>
          <a:p>
            <a:pPr marL="0" indent="0">
              <a:buNone/>
            </a:pPr>
            <a:r>
              <a:rPr lang="en-US" dirty="0"/>
              <a:t>x = 3*5+4/2*3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Will be 21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one </a:t>
            </a:r>
            <a:r>
              <a:rPr lang="en-US" u="sng" dirty="0"/>
              <a:t>notable exception</a:t>
            </a:r>
            <a:r>
              <a:rPr lang="en-US" dirty="0"/>
              <a:t> is the assignment operator, which is right-to-left associative.</a:t>
            </a:r>
          </a:p>
        </p:txBody>
      </p:sp>
    </p:spTree>
    <p:extLst>
      <p:ext uri="{BB962C8B-B14F-4D97-AF65-F5344CB8AC3E}">
        <p14:creationId xmlns:p14="http://schemas.microsoft.com/office/powerpoint/2010/main" val="2421123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80595-C3E6-B775-01A8-F2008CB8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MX" dirty="0"/>
          </a:p>
        </p:txBody>
      </p:sp>
      <p:pic>
        <p:nvPicPr>
          <p:cNvPr id="9" name="Content Placeholder 8" descr="A white text on a blue background&#10;&#10;Description automatically generated">
            <a:extLst>
              <a:ext uri="{FF2B5EF4-FFF2-40B4-BE49-F238E27FC236}">
                <a16:creationId xmlns:a16="http://schemas.microsoft.com/office/drawing/2014/main" id="{FE9E202E-99E1-BB68-2857-01ED06479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932813"/>
            <a:ext cx="6248400" cy="5719834"/>
          </a:xfrm>
        </p:spPr>
      </p:pic>
    </p:spTree>
    <p:extLst>
      <p:ext uri="{BB962C8B-B14F-4D97-AF65-F5344CB8AC3E}">
        <p14:creationId xmlns:p14="http://schemas.microsoft.com/office/powerpoint/2010/main" val="520980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330014-84C7-911A-D7D3-DC29366CC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924"/>
          <a:stretch/>
        </p:blipFill>
        <p:spPr>
          <a:xfrm>
            <a:off x="702216" y="1447800"/>
            <a:ext cx="2597258" cy="36219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413EF4-EB58-4A62-4D4B-7EB77EDE0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7"/>
          <a:stretch/>
        </p:blipFill>
        <p:spPr>
          <a:xfrm>
            <a:off x="3299473" y="1447800"/>
            <a:ext cx="8196769" cy="36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2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AD70-9E8F-4479-936E-7714A129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Scanner class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F1C00-AC32-4C49-91A7-07A7D5DD2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Reading from the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655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AEAF-B71E-4226-A3D6-4C6160DC4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Scanner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D6443-BC20-424E-B958-FDF341092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The </a:t>
            </a:r>
            <a:r>
              <a:rPr lang="es-MX" b="1" dirty="0"/>
              <a:t>Scanner</a:t>
            </a:r>
            <a:r>
              <a:rPr lang="es-MX" dirty="0"/>
              <a:t> class is a library with instructions that allow programs to </a:t>
            </a:r>
            <a:r>
              <a:rPr lang="es-MX" b="1" dirty="0">
                <a:solidFill>
                  <a:srgbClr val="E71E61"/>
                </a:solidFill>
              </a:rPr>
              <a:t>read information from the keyboard.</a:t>
            </a:r>
          </a:p>
          <a:p>
            <a:pPr marL="0" indent="0">
              <a:buNone/>
            </a:pPr>
            <a:endParaRPr lang="es-MX" dirty="0">
              <a:solidFill>
                <a:srgbClr val="E71E61"/>
              </a:solidFill>
            </a:endParaRPr>
          </a:p>
          <a:p>
            <a:pPr marL="0" indent="0">
              <a:buNone/>
            </a:pPr>
            <a:r>
              <a:rPr lang="en-US" dirty="0"/>
              <a:t>To use a library, we first need to import it to our project. We use the </a:t>
            </a:r>
            <a:r>
              <a:rPr lang="en-US" dirty="0">
                <a:latin typeface="Consolas" panose="020B0609020204030204" pitchFamily="49" charset="0"/>
              </a:rPr>
              <a:t>import </a:t>
            </a:r>
            <a:r>
              <a:rPr lang="en-US" dirty="0"/>
              <a:t>instruction for that.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EF3078"/>
                </a:solidFill>
                <a:latin typeface="Consolas" panose="020B0609020204030204" pitchFamily="49" charset="0"/>
              </a:rPr>
              <a:t>import </a:t>
            </a:r>
            <a:r>
              <a:rPr lang="en-US" dirty="0" err="1">
                <a:solidFill>
                  <a:srgbClr val="EF3078"/>
                </a:solidFill>
                <a:latin typeface="Consolas" panose="020B0609020204030204" pitchFamily="49" charset="0"/>
              </a:rPr>
              <a:t>java.util.Scanner</a:t>
            </a:r>
            <a:r>
              <a:rPr lang="en-US" dirty="0">
                <a:solidFill>
                  <a:srgbClr val="EF3078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b="1" dirty="0">
              <a:solidFill>
                <a:srgbClr val="EF3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323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24B53-5B34-46F8-A1E2-F765348F4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6" b="27778"/>
          <a:stretch/>
        </p:blipFill>
        <p:spPr>
          <a:xfrm>
            <a:off x="1" y="0"/>
            <a:ext cx="13454665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19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F58120-C025-48FD-9F2D-C1FC5A498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23070"/>
          <a:stretch/>
        </p:blipFill>
        <p:spPr>
          <a:xfrm>
            <a:off x="0" y="0"/>
            <a:ext cx="11278431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F852D-6CF9-8248-74F8-FE9F71CCED96}"/>
              </a:ext>
            </a:extLst>
          </p:cNvPr>
          <p:cNvSpPr txBox="1"/>
          <p:nvPr/>
        </p:nvSpPr>
        <p:spPr>
          <a:xfrm>
            <a:off x="152400" y="601980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400" dirty="0"/>
              <a:t>Import Scanner class into the project</a:t>
            </a:r>
          </a:p>
        </p:txBody>
      </p:sp>
    </p:spTree>
    <p:extLst>
      <p:ext uri="{BB962C8B-B14F-4D97-AF65-F5344CB8AC3E}">
        <p14:creationId xmlns:p14="http://schemas.microsoft.com/office/powerpoint/2010/main" val="1842587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4283A1-EB6E-4902-A564-B01DEF87E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20193"/>
          <a:stretch/>
        </p:blipFill>
        <p:spPr>
          <a:xfrm>
            <a:off x="0" y="0"/>
            <a:ext cx="11279570" cy="6324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4AF0F1-15BB-01D0-8949-3C5715E9B2F9}"/>
              </a:ext>
            </a:extLst>
          </p:cNvPr>
          <p:cNvSpPr txBox="1"/>
          <p:nvPr/>
        </p:nvSpPr>
        <p:spPr>
          <a:xfrm>
            <a:off x="152400" y="601980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400" dirty="0"/>
              <a:t>Main declaration</a:t>
            </a:r>
          </a:p>
        </p:txBody>
      </p:sp>
    </p:spTree>
    <p:extLst>
      <p:ext uri="{BB962C8B-B14F-4D97-AF65-F5344CB8AC3E}">
        <p14:creationId xmlns:p14="http://schemas.microsoft.com/office/powerpoint/2010/main" val="3424389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8963B5-B316-4CD1-9D23-855607ADC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9231"/>
          <a:stretch/>
        </p:blipFill>
        <p:spPr>
          <a:xfrm>
            <a:off x="0" y="0"/>
            <a:ext cx="11279570" cy="640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54A903-3993-AF2E-B838-6010C7F51A68}"/>
              </a:ext>
            </a:extLst>
          </p:cNvPr>
          <p:cNvSpPr txBox="1"/>
          <p:nvPr/>
        </p:nvSpPr>
        <p:spPr>
          <a:xfrm>
            <a:off x="152400" y="6334342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400" dirty="0"/>
              <a:t>We declare a Scanner variable called keyboard</a:t>
            </a:r>
          </a:p>
        </p:txBody>
      </p:sp>
    </p:spTree>
    <p:extLst>
      <p:ext uri="{BB962C8B-B14F-4D97-AF65-F5344CB8AC3E}">
        <p14:creationId xmlns:p14="http://schemas.microsoft.com/office/powerpoint/2010/main" val="30018284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F96F9-4B16-465F-87C1-17B0B3BC8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9231"/>
          <a:stretch/>
        </p:blipFill>
        <p:spPr>
          <a:xfrm>
            <a:off x="0" y="0"/>
            <a:ext cx="11279570" cy="640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604947-3831-4311-1B6B-B8384DB8DCB5}"/>
              </a:ext>
            </a:extLst>
          </p:cNvPr>
          <p:cNvSpPr txBox="1"/>
          <p:nvPr/>
        </p:nvSpPr>
        <p:spPr>
          <a:xfrm>
            <a:off x="152400" y="6318843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400" dirty="0"/>
              <a:t>We initialize the keyboard variable</a:t>
            </a:r>
          </a:p>
        </p:txBody>
      </p:sp>
    </p:spTree>
    <p:extLst>
      <p:ext uri="{BB962C8B-B14F-4D97-AF65-F5344CB8AC3E}">
        <p14:creationId xmlns:p14="http://schemas.microsoft.com/office/powerpoint/2010/main" val="64632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0C0A8-0A53-4B52-B6C0-674159690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20000" b="22825"/>
          <a:stretch/>
        </p:blipFill>
        <p:spPr>
          <a:xfrm>
            <a:off x="0" y="64094"/>
            <a:ext cx="10686983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5068C2-273D-4844-6CDB-E10A227CDCA4}"/>
              </a:ext>
            </a:extLst>
          </p:cNvPr>
          <p:cNvSpPr/>
          <p:nvPr/>
        </p:nvSpPr>
        <p:spPr>
          <a:xfrm>
            <a:off x="838200" y="4267200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Valid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192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9A0780-2BCB-4C0A-A899-FE316530D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8270"/>
          <a:stretch/>
        </p:blipFill>
        <p:spPr>
          <a:xfrm>
            <a:off x="-7566" y="0"/>
            <a:ext cx="1127957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28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4A28A5-66D0-4A7C-A8DE-1E678681B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t="-1" b="28847"/>
          <a:stretch/>
        </p:blipFill>
        <p:spPr>
          <a:xfrm>
            <a:off x="0" y="0"/>
            <a:ext cx="11279570" cy="563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4681A6-EE92-3BD7-C2D3-511FDF245648}"/>
              </a:ext>
            </a:extLst>
          </p:cNvPr>
          <p:cNvSpPr txBox="1"/>
          <p:nvPr/>
        </p:nvSpPr>
        <p:spPr>
          <a:xfrm>
            <a:off x="152400" y="6019800"/>
            <a:ext cx="1074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400" dirty="0"/>
              <a:t>The program will stop until something is typed on the keyboard</a:t>
            </a:r>
          </a:p>
        </p:txBody>
      </p:sp>
    </p:spTree>
    <p:extLst>
      <p:ext uri="{BB962C8B-B14F-4D97-AF65-F5344CB8AC3E}">
        <p14:creationId xmlns:p14="http://schemas.microsoft.com/office/powerpoint/2010/main" val="5981313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560A4-1859-4BD2-B547-1CEB53577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5" b="18270"/>
          <a:stretch/>
        </p:blipFill>
        <p:spPr>
          <a:xfrm>
            <a:off x="0" y="0"/>
            <a:ext cx="11284915" cy="6477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C6BFFE-33E3-6A4F-E6A5-E1BCDB686A1C}"/>
              </a:ext>
            </a:extLst>
          </p:cNvPr>
          <p:cNvSpPr txBox="1"/>
          <p:nvPr/>
        </p:nvSpPr>
        <p:spPr>
          <a:xfrm>
            <a:off x="152400" y="6246167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400" dirty="0"/>
              <a:t>Print an output message</a:t>
            </a:r>
          </a:p>
        </p:txBody>
      </p:sp>
    </p:spTree>
    <p:extLst>
      <p:ext uri="{BB962C8B-B14F-4D97-AF65-F5344CB8AC3E}">
        <p14:creationId xmlns:p14="http://schemas.microsoft.com/office/powerpoint/2010/main" val="3942513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03BBDA-487F-4CED-9065-8E2E77BB0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24039"/>
          <a:stretch/>
        </p:blipFill>
        <p:spPr>
          <a:xfrm>
            <a:off x="0" y="0"/>
            <a:ext cx="11279570" cy="6019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A5EE8-C79D-1DA8-B12D-6139DBFED3FC}"/>
              </a:ext>
            </a:extLst>
          </p:cNvPr>
          <p:cNvSpPr txBox="1"/>
          <p:nvPr/>
        </p:nvSpPr>
        <p:spPr>
          <a:xfrm>
            <a:off x="152400" y="6096000"/>
            <a:ext cx="975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400" dirty="0"/>
              <a:t>Close the keyboard variable. It will no longer be usable after this</a:t>
            </a:r>
          </a:p>
        </p:txBody>
      </p:sp>
    </p:spTree>
    <p:extLst>
      <p:ext uri="{BB962C8B-B14F-4D97-AF65-F5344CB8AC3E}">
        <p14:creationId xmlns:p14="http://schemas.microsoft.com/office/powerpoint/2010/main" val="943610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24B53-5B34-46F8-A1E2-F765348F4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6" b="27778"/>
          <a:stretch/>
        </p:blipFill>
        <p:spPr>
          <a:xfrm>
            <a:off x="1" y="0"/>
            <a:ext cx="13454665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02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DB3E0E-8C77-46CA-95B9-111CEC216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3" t="6667" r="11057" b="42087"/>
          <a:stretch/>
        </p:blipFill>
        <p:spPr>
          <a:xfrm>
            <a:off x="0" y="16933"/>
            <a:ext cx="10744200" cy="463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12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D9D-6CEA-44A8-BBEF-578AE608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Incremental and Decremental Operators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F48FC-18CA-4220-B6F1-B4235EBE9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54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283E-E03B-4A28-B826-9E29B1D6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Incremental and Decremental Operators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ADBCC-F9F1-4F7A-BF67-E8F27FBE9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52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There are special instructions that let us increment or decrement the value of a variable by 1. </a:t>
            </a:r>
            <a:endParaRPr lang="es-MX" b="1" dirty="0">
              <a:solidFill>
                <a:srgbClr val="EF3078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MX" b="1" dirty="0">
              <a:solidFill>
                <a:srgbClr val="EF3078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286CAF-B8F0-48FF-96EB-7F0F1D78F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859600"/>
              </p:ext>
            </p:extLst>
          </p:nvPr>
        </p:nvGraphicFramePr>
        <p:xfrm>
          <a:off x="609599" y="2743200"/>
          <a:ext cx="10972800" cy="3352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40053264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8479879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469175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124105937"/>
                    </a:ext>
                  </a:extLst>
                </a:gridCol>
              </a:tblGrid>
              <a:tr h="663191">
                <a:tc>
                  <a:txBody>
                    <a:bodyPr/>
                    <a:lstStyle/>
                    <a:p>
                      <a:r>
                        <a:rPr lang="es-MX" dirty="0" err="1"/>
                        <a:t>Operator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215482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op</a:t>
                      </a:r>
                      <a:r>
                        <a:rPr lang="es-MX" dirty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Evaluate and then increment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Postfix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increment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656704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++</a:t>
                      </a:r>
                      <a:r>
                        <a:rPr lang="es-MX" dirty="0" err="1"/>
                        <a:t>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Increment, then evaluate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increment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10242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op</a:t>
                      </a:r>
                      <a:r>
                        <a:rPr lang="es-MX" dirty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Evaluate, then decrement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Postfix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563426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--</a:t>
                      </a:r>
                      <a:r>
                        <a:rPr lang="es-MX" dirty="0" err="1"/>
                        <a:t>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Decrement, then evaluate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57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39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5546CC-CAC7-41BA-82FA-C7191CA21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58" b="46625"/>
          <a:stretch/>
        </p:blipFill>
        <p:spPr>
          <a:xfrm>
            <a:off x="-1" y="0"/>
            <a:ext cx="10896601" cy="42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D693FC-ED49-D8E1-FC0B-45DE693BAE15}"/>
              </a:ext>
            </a:extLst>
          </p:cNvPr>
          <p:cNvSpPr txBox="1"/>
          <p:nvPr/>
        </p:nvSpPr>
        <p:spPr>
          <a:xfrm>
            <a:off x="152400" y="601980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“m” is assigned a value of 4</a:t>
            </a:r>
            <a:endParaRPr lang="en-MX" sz="2400" dirty="0"/>
          </a:p>
        </p:txBody>
      </p:sp>
    </p:spTree>
    <p:extLst>
      <p:ext uri="{BB962C8B-B14F-4D97-AF65-F5344CB8AC3E}">
        <p14:creationId xmlns:p14="http://schemas.microsoft.com/office/powerpoint/2010/main" val="23324411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0A20E4-7406-44BD-8F92-F31F5D983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5527"/>
          <a:stretch/>
        </p:blipFill>
        <p:spPr>
          <a:xfrm>
            <a:off x="0" y="0"/>
            <a:ext cx="1225027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87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FC413C-B07E-4A87-966F-58E37B086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5" r="20000" b="22645"/>
          <a:stretch/>
        </p:blipFill>
        <p:spPr>
          <a:xfrm>
            <a:off x="0" y="51990"/>
            <a:ext cx="10659032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92289F-E6EA-5B48-52F9-63F716677F57}"/>
              </a:ext>
            </a:extLst>
          </p:cNvPr>
          <p:cNvSpPr/>
          <p:nvPr/>
        </p:nvSpPr>
        <p:spPr>
          <a:xfrm>
            <a:off x="838200" y="4267200"/>
            <a:ext cx="8763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Valid, combining upper and lowercase is allowed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11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2C60C6-87F3-45E3-B0BC-8397F460D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-1" y="0"/>
            <a:ext cx="1225027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18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C0984E-3828-474F-BBEC-3EF58E27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17"/>
          <a:stretch/>
        </p:blipFill>
        <p:spPr>
          <a:xfrm>
            <a:off x="0" y="0"/>
            <a:ext cx="1225027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419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A8C04B-D00D-4D17-BFD6-E854247EB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0" y="0"/>
            <a:ext cx="1225027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264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4F785-CD6F-422C-8DCC-B6D603013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535"/>
          <a:stretch/>
        </p:blipFill>
        <p:spPr>
          <a:xfrm>
            <a:off x="0" y="0"/>
            <a:ext cx="1225027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838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C8965-AAE5-45BB-92B4-255DDE506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-1" y="0"/>
            <a:ext cx="1547402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33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C02550-0BF4-4135-8D56-CCDD479EA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572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DB70C6-C5BD-4326-9AC2-C39B9AF2C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992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382593-98C7-46D1-8BEB-0B0DBCC1C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597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5090C-5886-4C59-9A11-0F53ED9E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518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70A445-FBB7-4AEB-9355-E968523CD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1B7C62-E905-4033-9D5E-1D145E3A2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20000" b="22825"/>
          <a:stretch/>
        </p:blipFill>
        <p:spPr>
          <a:xfrm>
            <a:off x="0" y="64094"/>
            <a:ext cx="10686983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BB6554-98C1-6142-C53F-2CE5755C6902}"/>
              </a:ext>
            </a:extLst>
          </p:cNvPr>
          <p:cNvSpPr/>
          <p:nvPr/>
        </p:nvSpPr>
        <p:spPr>
          <a:xfrm>
            <a:off x="838200" y="4267200"/>
            <a:ext cx="952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Valid, combining underscores, letters and numbers is permitted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3194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A561B-510A-4F08-B5DD-FFBC76A29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61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A4296-3094-496C-98A5-A311BB264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9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39B447-A066-4796-9422-D5510C826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5" b="22645"/>
          <a:stretch/>
        </p:blipFill>
        <p:spPr>
          <a:xfrm>
            <a:off x="0" y="51990"/>
            <a:ext cx="13657165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588AEF-05AD-9E1E-B2FC-77FA3F5D7FDB}"/>
              </a:ext>
            </a:extLst>
          </p:cNvPr>
          <p:cNvSpPr/>
          <p:nvPr/>
        </p:nvSpPr>
        <p:spPr>
          <a:xfrm>
            <a:off x="838200" y="4267200"/>
            <a:ext cx="952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Valid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613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AD46B3-23BB-47B2-864C-9B55AC5FA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4E8C07-1189-73C1-C0BE-A56D20806E3F}"/>
              </a:ext>
            </a:extLst>
          </p:cNvPr>
          <p:cNvSpPr/>
          <p:nvPr/>
        </p:nvSpPr>
        <p:spPr>
          <a:xfrm>
            <a:off x="838200" y="4191000"/>
            <a:ext cx="9525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Valid</a:t>
            </a:r>
            <a:endParaRPr lang="en-MX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722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5509</TotalTime>
  <Words>952</Words>
  <Application>Microsoft Macintosh PowerPoint</Application>
  <PresentationFormat>Widescreen</PresentationFormat>
  <Paragraphs>167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Calibri</vt:lpstr>
      <vt:lpstr>Rubik</vt:lpstr>
      <vt:lpstr>Rokkitt</vt:lpstr>
      <vt:lpstr>Arial</vt:lpstr>
      <vt:lpstr>Consolas</vt:lpstr>
      <vt:lpstr>Office Theme</vt:lpstr>
      <vt:lpstr>Topic 5</vt:lpstr>
      <vt:lpstr>Identifiers</vt:lpstr>
      <vt:lpstr>Identifiers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Variables</vt:lpstr>
      <vt:lpstr>Variables</vt:lpstr>
      <vt:lpstr>Variables</vt:lpstr>
      <vt:lpstr>PowerPoint Presentation</vt:lpstr>
      <vt:lpstr>Primitive Data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Operators</vt:lpstr>
      <vt:lpstr>Arithmetic Operators</vt:lpstr>
      <vt:lpstr>PowerPoint Presentation</vt:lpstr>
      <vt:lpstr>PowerPoint Presentation</vt:lpstr>
      <vt:lpstr>PowerPoint Presentation</vt:lpstr>
      <vt:lpstr>PowerPoint Presentation</vt:lpstr>
      <vt:lpstr>Division</vt:lpstr>
      <vt:lpstr>PowerPoint Presentation</vt:lpstr>
      <vt:lpstr>PowerPoint Presentation</vt:lpstr>
      <vt:lpstr>Operator Precedence</vt:lpstr>
      <vt:lpstr>Operator Associativity</vt:lpstr>
      <vt:lpstr>Order of operations</vt:lpstr>
      <vt:lpstr>PowerPoint Presentation</vt:lpstr>
      <vt:lpstr>PowerPoint Presentation</vt:lpstr>
      <vt:lpstr>Scanner class</vt:lpstr>
      <vt:lpstr>Scanner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Incremental and Decremental Operators</vt:lpstr>
      <vt:lpstr>Incremental and Decremental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2</dc:title>
  <dc:creator>Omar Acosta</dc:creator>
  <cp:lastModifiedBy>Omar Eduardo Acosta Ramos</cp:lastModifiedBy>
  <cp:revision>302</cp:revision>
  <dcterms:created xsi:type="dcterms:W3CDTF">2020-08-26T01:11:27Z</dcterms:created>
  <dcterms:modified xsi:type="dcterms:W3CDTF">2023-10-06T00:31:15Z</dcterms:modified>
</cp:coreProperties>
</file>